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6" d="100"/>
          <a:sy n="136" d="100"/>
        </p:scale>
        <p:origin x="-112" y="-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893843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0"/>
            <a:ext cx="9144000" cy="5176499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2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 flipH="1">
            <a:off x="-3832" y="12039"/>
            <a:ext cx="10925833" cy="5165065"/>
          </a:xfrm>
          <a:custGeom>
            <a:avLst/>
            <a:gdLst/>
            <a:ahLst/>
            <a:cxnLst/>
            <a:rect l="0" t="0" r="0" b="0"/>
            <a:pathLst>
              <a:path w="24279631" h="6863875" extrusionOk="0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14659" y="660"/>
            <a:ext cx="10500940" cy="5165065"/>
          </a:xfrm>
          <a:custGeom>
            <a:avLst/>
            <a:gdLst/>
            <a:ahLst/>
            <a:cxnLst/>
            <a:rect l="0" t="0" r="0" b="0"/>
            <a:pathLst>
              <a:path w="24279631" h="6863875" extrusionOk="0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-846666" y="-661"/>
            <a:ext cx="2167466" cy="5176308"/>
          </a:xfrm>
          <a:custGeom>
            <a:avLst/>
            <a:gdLst/>
            <a:ahLst/>
            <a:cxnLst/>
            <a:rect l="0" t="0" r="0" b="0"/>
            <a:pathLst>
              <a:path w="2167467" h="6180667" extrusionOk="0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 rot="10800000" flipH="1">
            <a:off x="-524933" y="131"/>
            <a:ext cx="1403434" cy="5176308"/>
          </a:xfrm>
          <a:custGeom>
            <a:avLst/>
            <a:gdLst/>
            <a:ahLst/>
            <a:cxnLst/>
            <a:rect l="0" t="0" r="0" b="0"/>
            <a:pathLst>
              <a:path w="2167467" h="6180667" extrusionOk="0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1082040" y="2423159"/>
            <a:ext cx="7035899" cy="694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algn="r">
              <a:spcBef>
                <a:spcPts val="0"/>
              </a:spcBef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3pPr>
            <a:lvl4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rot="10800000" flipH="1">
            <a:off x="-348182" y="-16424"/>
            <a:ext cx="1723519" cy="5159924"/>
          </a:xfrm>
          <a:custGeom>
            <a:avLst/>
            <a:gdLst/>
            <a:ahLst/>
            <a:cxnLst/>
            <a:rect l="0" t="0" r="0" b="0"/>
            <a:pathLst>
              <a:path w="4476675" h="6879900" extrusionOk="0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/>
          <p:nvPr/>
        </p:nvSpPr>
        <p:spPr>
          <a:xfrm rot="10800000" flipH="1">
            <a:off x="-1118653" y="774"/>
            <a:ext cx="3100650" cy="5142725"/>
          </a:xfrm>
          <a:custGeom>
            <a:avLst/>
            <a:gdLst/>
            <a:ahLst/>
            <a:cxnLst/>
            <a:rect l="0" t="0" r="0" b="0"/>
            <a:pathLst>
              <a:path w="8053639" h="6879900" extrusionOk="0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 rot="10800000">
            <a:off x="8088846" y="-9550"/>
            <a:ext cx="1100667" cy="5153050"/>
          </a:xfrm>
          <a:custGeom>
            <a:avLst/>
            <a:gdLst/>
            <a:ahLst/>
            <a:cxnLst/>
            <a:rect l="0" t="0" r="0" b="0"/>
            <a:pathLst>
              <a:path w="1100668" h="6916846" extrusionOk="0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-348182" y="-16424"/>
            <a:ext cx="1723519" cy="5159924"/>
          </a:xfrm>
          <a:custGeom>
            <a:avLst/>
            <a:gdLst/>
            <a:ahLst/>
            <a:cxnLst/>
            <a:rect l="0" t="0" r="0" b="0"/>
            <a:pathLst>
              <a:path w="4476675" h="6879900" extrusionOk="0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 rot="10800000" flipH="1">
            <a:off x="-1118653" y="774"/>
            <a:ext cx="3100650" cy="5142725"/>
          </a:xfrm>
          <a:custGeom>
            <a:avLst/>
            <a:gdLst/>
            <a:ahLst/>
            <a:cxnLst/>
            <a:rect l="0" t="0" r="0" b="0"/>
            <a:pathLst>
              <a:path w="8053639" h="6879900" extrusionOk="0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 rot="10800000">
            <a:off x="8088846" y="-9550"/>
            <a:ext cx="1100667" cy="5153050"/>
          </a:xfrm>
          <a:custGeom>
            <a:avLst/>
            <a:gdLst/>
            <a:ahLst/>
            <a:cxnLst/>
            <a:rect l="0" t="0" r="0" b="0"/>
            <a:pathLst>
              <a:path w="1100668" h="6916846" extrusionOk="0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244242"/>
            <a:ext cx="4038599" cy="363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2800"/>
            </a:lvl1pPr>
            <a:lvl2pPr>
              <a:spcBef>
                <a:spcPts val="0"/>
              </a:spcBef>
              <a:defRPr sz="2400"/>
            </a:lvl2pPr>
            <a:lvl3pPr>
              <a:spcBef>
                <a:spcPts val="0"/>
              </a:spcBef>
              <a:defRPr sz="2000"/>
            </a:lvl3pPr>
            <a:lvl4pPr>
              <a:spcBef>
                <a:spcPts val="0"/>
              </a:spcBef>
              <a:defRPr sz="1800"/>
            </a:lvl4pPr>
            <a:lvl5pPr>
              <a:spcBef>
                <a:spcPts val="0"/>
              </a:spcBef>
              <a:defRPr sz="1800"/>
            </a:lvl5pPr>
            <a:lvl6pPr>
              <a:spcBef>
                <a:spcPts val="0"/>
              </a:spcBef>
              <a:defRPr sz="1800"/>
            </a:lvl6pPr>
            <a:lvl7pPr>
              <a:spcBef>
                <a:spcPts val="0"/>
              </a:spcBef>
              <a:defRPr sz="1800"/>
            </a:lvl7pPr>
            <a:lvl8pPr>
              <a:spcBef>
                <a:spcPts val="0"/>
              </a:spcBef>
              <a:defRPr sz="1800"/>
            </a:lvl8pPr>
            <a:lvl9pPr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48200" y="1244242"/>
            <a:ext cx="4038599" cy="363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2800"/>
            </a:lvl1pPr>
            <a:lvl2pPr>
              <a:spcBef>
                <a:spcPts val="0"/>
              </a:spcBef>
              <a:defRPr sz="2400"/>
            </a:lvl2pPr>
            <a:lvl3pPr>
              <a:spcBef>
                <a:spcPts val="0"/>
              </a:spcBef>
              <a:defRPr sz="2000"/>
            </a:lvl3pPr>
            <a:lvl4pPr>
              <a:spcBef>
                <a:spcPts val="0"/>
              </a:spcBef>
              <a:defRPr sz="1800"/>
            </a:lvl4pPr>
            <a:lvl5pPr>
              <a:spcBef>
                <a:spcPts val="0"/>
              </a:spcBef>
              <a:defRPr sz="1800"/>
            </a:lvl5pPr>
            <a:lvl6pPr>
              <a:spcBef>
                <a:spcPts val="0"/>
              </a:spcBef>
              <a:defRPr sz="1800"/>
            </a:lvl6pPr>
            <a:lvl7pPr>
              <a:spcBef>
                <a:spcPts val="0"/>
              </a:spcBef>
              <a:defRPr sz="1800"/>
            </a:lvl7pPr>
            <a:lvl8pPr>
              <a:spcBef>
                <a:spcPts val="0"/>
              </a:spcBef>
              <a:defRPr sz="1800"/>
            </a:lvl8pPr>
            <a:lvl9pPr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rot="10800000" flipH="1">
            <a:off x="-348182" y="-16424"/>
            <a:ext cx="1723519" cy="5159924"/>
          </a:xfrm>
          <a:custGeom>
            <a:avLst/>
            <a:gdLst/>
            <a:ahLst/>
            <a:cxnLst/>
            <a:rect l="0" t="0" r="0" b="0"/>
            <a:pathLst>
              <a:path w="4476675" h="6879900" extrusionOk="0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 rot="10800000" flipH="1">
            <a:off x="-1118653" y="774"/>
            <a:ext cx="3100650" cy="5142725"/>
          </a:xfrm>
          <a:custGeom>
            <a:avLst/>
            <a:gdLst/>
            <a:ahLst/>
            <a:cxnLst/>
            <a:rect l="0" t="0" r="0" b="0"/>
            <a:pathLst>
              <a:path w="8053639" h="6879900" extrusionOk="0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rot="10800000">
            <a:off x="8088846" y="-9550"/>
            <a:ext cx="1100667" cy="5153050"/>
          </a:xfrm>
          <a:custGeom>
            <a:avLst/>
            <a:gdLst/>
            <a:ahLst/>
            <a:cxnLst/>
            <a:rect l="0" t="0" r="0" b="0"/>
            <a:pathLst>
              <a:path w="1100668" h="6916846" extrusionOk="0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Shape 39"/>
          <p:cNvGrpSpPr/>
          <p:nvPr/>
        </p:nvGrpSpPr>
        <p:grpSpPr>
          <a:xfrm>
            <a:off x="-6264" y="3700039"/>
            <a:ext cx="9150267" cy="2325488"/>
            <a:chOff x="-6264" y="4933386"/>
            <a:chExt cx="9150267" cy="3100650"/>
          </a:xfrm>
        </p:grpSpPr>
        <p:sp>
          <p:nvSpPr>
            <p:cNvPr id="40" name="Shape 40"/>
            <p:cNvSpPr/>
            <p:nvPr/>
          </p:nvSpPr>
          <p:spPr>
            <a:xfrm>
              <a:off x="-7" y="5537200"/>
              <a:ext cx="9144008" cy="1574769"/>
            </a:xfrm>
            <a:custGeom>
              <a:avLst/>
              <a:gdLst/>
              <a:ahLst/>
              <a:cxnLst/>
              <a:rect l="0" t="0" r="0" b="0"/>
              <a:pathLst>
                <a:path w="9144009" h="1257301" extrusionOk="0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rot="5400000" flipH="1">
              <a:off x="3018543" y="1908578"/>
              <a:ext cx="3100650" cy="9150266"/>
            </a:xfrm>
            <a:custGeom>
              <a:avLst/>
              <a:gdLst/>
              <a:ahLst/>
              <a:cxnLst/>
              <a:rect l="0" t="0" r="0" b="0"/>
              <a:pathLst>
                <a:path w="8053639" h="6879900" extrusionOk="0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-7" y="5740400"/>
              <a:ext cx="9144010" cy="1574769"/>
            </a:xfrm>
            <a:custGeom>
              <a:avLst/>
              <a:gdLst/>
              <a:ahLst/>
              <a:cxnLst/>
              <a:rect l="0" t="0" r="0" b="0"/>
              <a:pathLst>
                <a:path w="9144011" h="1257301" extrusionOk="0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buNone/>
              <a:defRPr sz="2400"/>
            </a:lvl1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560"/>
              </a:spcBef>
              <a:buClr>
                <a:schemeClr val="dk2"/>
              </a:buClr>
              <a:buSzPct val="100000"/>
              <a:buFont typeface="Trebuchet MS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480"/>
              </a:spcBef>
              <a:buClr>
                <a:schemeClr val="dk2"/>
              </a:buClr>
              <a:buSzPct val="100000"/>
              <a:buFont typeface="Trebuchet MS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ctrTitle"/>
          </p:nvPr>
        </p:nvSpPr>
        <p:spPr>
          <a:xfrm>
            <a:off x="1" y="1242050"/>
            <a:ext cx="8132999" cy="1102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San Fransokyo Industries</a:t>
            </a:r>
          </a:p>
          <a:p>
            <a:pPr rtl="0">
              <a:spcBef>
                <a:spcPts val="0"/>
              </a:spcBef>
              <a:buNone/>
            </a:pPr>
            <a:r>
              <a:rPr lang="en" sz="2400"/>
              <a:t>Security Infiltration Drone Milestone One</a:t>
            </a:r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1082050" y="2423154"/>
            <a:ext cx="7035899" cy="199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EG-UY 1003 Section BY1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21st July 2015</a:t>
            </a:r>
          </a:p>
          <a:p>
            <a:pPr algn="l" rtl="0">
              <a:spcBef>
                <a:spcPts val="0"/>
              </a:spcBef>
              <a:buNone/>
            </a:pPr>
            <a:r>
              <a:rPr lang="en"/>
              <a:t>Alice Ross - CFO</a:t>
            </a:r>
          </a:p>
          <a:p>
            <a:pPr algn="l" rtl="0">
              <a:spcBef>
                <a:spcPts val="0"/>
              </a:spcBef>
              <a:buNone/>
            </a:pPr>
            <a:r>
              <a:rPr lang="en"/>
              <a:t>Jeremiah Nofrada - CTO</a:t>
            </a:r>
          </a:p>
          <a:p>
            <a:pPr algn="l" rtl="0">
              <a:spcBef>
                <a:spcPts val="0"/>
              </a:spcBef>
              <a:buNone/>
            </a:pPr>
            <a:r>
              <a:rPr lang="en"/>
              <a:t>Jason Yao - CEO</a:t>
            </a:r>
          </a:p>
        </p:txBody>
      </p:sp>
      <p:pic>
        <p:nvPicPr>
          <p:cNvPr id="50" name="Shape 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6775" y="-974575"/>
            <a:ext cx="3319124" cy="331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57200" y="1244242"/>
            <a:ext cx="4038599" cy="363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31800">
              <a:spcBef>
                <a:spcPts val="0"/>
              </a:spcBef>
              <a:buClr>
                <a:schemeClr val="dk2"/>
              </a:buClr>
              <a:buSzPct val="114285"/>
              <a:buFont typeface="Arial"/>
              <a:buChar char="●"/>
            </a:pPr>
            <a:r>
              <a:rPr lang="en"/>
              <a:t>Labor costs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Cost Estimate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4648200" y="1284592"/>
            <a:ext cx="4038599" cy="363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0"/>
              </a:spcBef>
              <a:buClr>
                <a:schemeClr val="dk2"/>
              </a:buClr>
              <a:buSzPct val="114285"/>
              <a:buFont typeface="Arial"/>
              <a:buChar char="●"/>
            </a:pPr>
            <a:r>
              <a:rPr lang="en"/>
              <a:t>Lego piece costs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75" y="1929137"/>
            <a:ext cx="3755049" cy="128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062" y="2025725"/>
            <a:ext cx="4550874" cy="23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Project Schedule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208400" y="1239825"/>
            <a:ext cx="5161800" cy="363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Initial design complete</a:t>
            </a:r>
          </a:p>
          <a:p>
            <a:pPr marL="457200" lvl="0" indent="-4318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Milestone 1 presentation complete</a:t>
            </a:r>
          </a:p>
          <a:p>
            <a:pPr marL="457200" lvl="0" indent="-4318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Software - 50% done</a:t>
            </a:r>
          </a:p>
          <a:p>
            <a:pPr marL="457200" lvl="0" indent="-4318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Prototyping - 60% done</a:t>
            </a:r>
          </a:p>
          <a:p>
            <a:pPr marL="457200" lvl="0" indent="-4318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Benchmark A software &amp; hardware completed</a:t>
            </a:r>
          </a:p>
        </p:txBody>
      </p:sp>
      <p:pic>
        <p:nvPicPr>
          <p:cNvPr id="2" name="Picture 1" descr="Proje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526" y="205978"/>
            <a:ext cx="3529326" cy="477175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Overall assessment</a:t>
            </a:r>
          </a:p>
          <a:p>
            <a:pPr marL="914400" lvl="1" indent="-406400" rtl="0">
              <a:spcBef>
                <a:spcPts val="0"/>
              </a:spcBef>
              <a:buClr>
                <a:schemeClr val="dk2"/>
              </a:buClr>
              <a:buSzPct val="87500"/>
              <a:buFont typeface="Courier New"/>
              <a:buChar char="o"/>
            </a:pPr>
            <a:r>
              <a:rPr lang="en"/>
              <a:t>Ahead of schedule</a:t>
            </a:r>
          </a:p>
          <a:p>
            <a:pPr marL="914400" lvl="1" indent="-406400" rtl="0">
              <a:spcBef>
                <a:spcPts val="0"/>
              </a:spcBef>
              <a:buClr>
                <a:schemeClr val="dk2"/>
              </a:buClr>
              <a:buSzPct val="87500"/>
              <a:buFont typeface="Courier New"/>
              <a:buChar char="o"/>
            </a:pPr>
            <a:r>
              <a:rPr lang="en"/>
              <a:t>Prototype near completion</a:t>
            </a:r>
          </a:p>
          <a:p>
            <a:pPr marL="457200" lvl="0" indent="-4318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Cost assessment</a:t>
            </a:r>
          </a:p>
          <a:p>
            <a:pPr marL="914400" lvl="1" indent="-406400" rtl="0">
              <a:spcBef>
                <a:spcPts val="0"/>
              </a:spcBef>
              <a:buClr>
                <a:schemeClr val="dk2"/>
              </a:buClr>
              <a:buSzPct val="87500"/>
              <a:buFont typeface="Courier New"/>
              <a:buChar char="o"/>
            </a:pPr>
            <a:r>
              <a:rPr lang="en"/>
              <a:t>Costs in line with projections</a:t>
            </a:r>
          </a:p>
          <a:p>
            <a:pPr marL="457200" lvl="0" indent="-4318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Activities to be done for next milestone</a:t>
            </a:r>
          </a:p>
          <a:p>
            <a:pPr marL="914400" lvl="1" indent="-406400" rtl="0">
              <a:spcBef>
                <a:spcPts val="0"/>
              </a:spcBef>
              <a:buClr>
                <a:schemeClr val="dk2"/>
              </a:buClr>
              <a:buSzPct val="87500"/>
              <a:buFont typeface="Courier New"/>
              <a:buChar char="o"/>
            </a:pPr>
            <a:r>
              <a:rPr lang="en"/>
              <a:t>Physical prototype</a:t>
            </a:r>
          </a:p>
          <a:p>
            <a:pPr marL="914400" lvl="1" indent="-406400" rtl="0">
              <a:spcBef>
                <a:spcPts val="0"/>
              </a:spcBef>
              <a:buClr>
                <a:schemeClr val="dk2"/>
              </a:buClr>
              <a:buSzPct val="87500"/>
              <a:buFont typeface="Courier New"/>
              <a:buChar char="o"/>
            </a:pPr>
            <a:r>
              <a:rPr lang="en"/>
              <a:t>Updated software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NYU Polytechnic School of Engineering. 2011. “Lab 03: Product Evaluation and Quality Improvement.” </a:t>
            </a:r>
            <a:r>
              <a:rPr lang="en" sz="1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EG 1003 Online Lab Manual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Accessed 14 July 2015 from manual.eg.poly.edu.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Works Cited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Project objective</a:t>
            </a:r>
          </a:p>
          <a:p>
            <a:pPr marL="457200" lvl="0" indent="-4318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Background information</a:t>
            </a:r>
          </a:p>
          <a:p>
            <a:pPr marL="457200" lvl="0" indent="-4318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Technical design description</a:t>
            </a:r>
          </a:p>
          <a:p>
            <a:pPr marL="457200" lvl="0" indent="-4318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Cost estimate</a:t>
            </a:r>
          </a:p>
          <a:p>
            <a:pPr marL="457200" lvl="0" indent="-4318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Project schedule</a:t>
            </a:r>
          </a:p>
          <a:p>
            <a:pPr marL="457200" lvl="0" indent="-4318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Summary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Agenda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533400" y="1071675"/>
            <a:ext cx="5276100" cy="363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800"/>
              <a:t>Mission description</a:t>
            </a:r>
          </a:p>
          <a:p>
            <a:pPr marL="914400" lvl="1" indent="-3810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2400"/>
              <a:t>Design &amp; build robot prototype able to infiltrate CIA</a:t>
            </a:r>
          </a:p>
          <a:p>
            <a:pPr marL="914400" lvl="1" indent="-3810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2400"/>
              <a:t>Must move autonomously, deactivate all gates, reach extraction point</a:t>
            </a:r>
          </a:p>
          <a:p>
            <a:pPr marL="914400" lvl="1" indent="-381000" rtl="0"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2400"/>
              <a:t>Bonus: retrieve data canisters, place in data retrieval bins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Project Objective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450" y="1121900"/>
            <a:ext cx="3794402" cy="2812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28600" y="1244250"/>
            <a:ext cx="6603600" cy="363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Overall approach</a:t>
            </a:r>
          </a:p>
          <a:p>
            <a:pPr marL="914400" lvl="1" indent="-406400" rtl="0">
              <a:spcBef>
                <a:spcPts val="0"/>
              </a:spcBef>
              <a:buClr>
                <a:schemeClr val="dk2"/>
              </a:buClr>
              <a:buSzPct val="87500"/>
              <a:buFont typeface="Courier New"/>
              <a:buChar char="o"/>
            </a:pPr>
            <a:r>
              <a:rPr lang="en"/>
              <a:t>Common “checkpoints” set</a:t>
            </a:r>
          </a:p>
          <a:p>
            <a:pPr marL="914400" lvl="1" indent="-406400" rtl="0">
              <a:spcBef>
                <a:spcPts val="0"/>
              </a:spcBef>
              <a:buClr>
                <a:schemeClr val="dk2"/>
              </a:buClr>
              <a:buSzPct val="87500"/>
              <a:buFont typeface="Courier New"/>
              <a:buChar char="o"/>
            </a:pPr>
            <a:r>
              <a:rPr lang="en"/>
              <a:t>Re-uses movements to checkpoint</a:t>
            </a:r>
          </a:p>
          <a:p>
            <a:pPr marL="1371600" lvl="2" indent="-381000" rtl="0">
              <a:spcBef>
                <a:spcPts val="0"/>
              </a:spcBef>
              <a:buClr>
                <a:schemeClr val="dk2"/>
              </a:buClr>
              <a:buSzPct val="75000"/>
              <a:buFont typeface="Wingdings"/>
              <a:buChar char="§"/>
            </a:pPr>
            <a:r>
              <a:rPr lang="en"/>
              <a:t>Allows for modularity of code</a:t>
            </a:r>
          </a:p>
          <a:p>
            <a:pPr marL="1371600" lvl="2" indent="-381000" rtl="0">
              <a:spcBef>
                <a:spcPts val="0"/>
              </a:spcBef>
              <a:buClr>
                <a:schemeClr val="dk2"/>
              </a:buClr>
              <a:buSzPct val="75000"/>
              <a:buFont typeface="Wingdings"/>
              <a:buChar char="§"/>
            </a:pPr>
            <a:r>
              <a:rPr lang="en"/>
              <a:t>Allows code re-use</a:t>
            </a:r>
          </a:p>
          <a:p>
            <a:pPr marL="457200" lvl="0" indent="-4318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Extra credit</a:t>
            </a:r>
          </a:p>
          <a:p>
            <a:pPr marL="914400" lvl="1" indent="-406400" rtl="0">
              <a:spcBef>
                <a:spcPts val="0"/>
              </a:spcBef>
              <a:buClr>
                <a:schemeClr val="dk2"/>
              </a:buClr>
              <a:buSzPct val="87500"/>
              <a:buFont typeface="Courier New"/>
              <a:buChar char="o"/>
            </a:pPr>
            <a:r>
              <a:rPr lang="en"/>
              <a:t>Embedded into travel path</a:t>
            </a:r>
          </a:p>
          <a:p>
            <a:pPr marL="914400" lvl="1" indent="-406400">
              <a:spcBef>
                <a:spcPts val="0"/>
              </a:spcBef>
              <a:buClr>
                <a:schemeClr val="dk2"/>
              </a:buClr>
              <a:buSzPct val="87500"/>
              <a:buFont typeface="Courier New"/>
              <a:buChar char="o"/>
            </a:pPr>
            <a:r>
              <a:rPr lang="en"/>
              <a:t>Disallows normal graph traversal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Project Objective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CIA infiltrated in 2009, CIA issues </a:t>
            </a:r>
            <a:r>
              <a:rPr lang="en">
                <a:solidFill>
                  <a:srgbClr val="FF0000"/>
                </a:solidFill>
              </a:rPr>
              <a:t>R</a:t>
            </a:r>
            <a:r>
              <a:rPr lang="en"/>
              <a:t>equest </a:t>
            </a:r>
            <a:r>
              <a:rPr lang="en">
                <a:solidFill>
                  <a:srgbClr val="FF0000"/>
                </a:solidFill>
              </a:rPr>
              <a:t>F</a:t>
            </a:r>
            <a:r>
              <a:rPr lang="en"/>
              <a:t>or </a:t>
            </a:r>
            <a:r>
              <a:rPr lang="en">
                <a:solidFill>
                  <a:srgbClr val="FF0000"/>
                </a:solidFill>
              </a:rPr>
              <a:t>P</a:t>
            </a:r>
            <a:r>
              <a:rPr lang="en"/>
              <a:t>roposal for robot for infiltration &amp; data retrieval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Background Information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5600" y="2792675"/>
            <a:ext cx="2246525" cy="224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Robot moves autonomously</a:t>
            </a:r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7500"/>
              <a:buFont typeface="Courier New"/>
              <a:buChar char="o"/>
            </a:pPr>
            <a:r>
              <a:rPr lang="en"/>
              <a:t>Follows pre-set path</a:t>
            </a:r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7500"/>
              <a:buFont typeface="Courier New"/>
              <a:buChar char="o"/>
            </a:pPr>
            <a:r>
              <a:rPr lang="en"/>
              <a:t>Programmed with Mindstorm</a:t>
            </a:r>
          </a:p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Sensors</a:t>
            </a:r>
          </a:p>
          <a:p>
            <a: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7500"/>
              <a:buFont typeface="Courier New"/>
              <a:buChar char="o"/>
            </a:pPr>
            <a:r>
              <a:rPr lang="en"/>
              <a:t>Barcode scanner to open gates</a:t>
            </a:r>
          </a:p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Arm for data canister retrieval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Technical Design Description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318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Mindstorms program (Checkpoint 1)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Technical Design Description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737" y="1950149"/>
            <a:ext cx="7906523" cy="292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Technical Design Description</a:t>
            </a: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 l="73587" t="26232" b="20308"/>
          <a:stretch/>
        </p:blipFill>
        <p:spPr>
          <a:xfrm rot="-5400000">
            <a:off x="1913812" y="125409"/>
            <a:ext cx="1210801" cy="435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l="39879" t="26232" r="25779" b="20308"/>
          <a:stretch/>
        </p:blipFill>
        <p:spPr>
          <a:xfrm rot="-5400000">
            <a:off x="1848337" y="1986561"/>
            <a:ext cx="1574252" cy="435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t="26232" r="62016" b="48042"/>
          <a:stretch/>
        </p:blipFill>
        <p:spPr>
          <a:xfrm rot="-5400000">
            <a:off x="6194365" y="2835136"/>
            <a:ext cx="1934022" cy="2328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l="6731" t="51334" r="60750" b="20309"/>
          <a:stretch/>
        </p:blipFill>
        <p:spPr>
          <a:xfrm rot="-5400000">
            <a:off x="6416010" y="837715"/>
            <a:ext cx="1490724" cy="231089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631125" y="1306625"/>
            <a:ext cx="2176499" cy="44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>
                <a:solidFill>
                  <a:srgbClr val="00387E"/>
                </a:solidFill>
              </a:rPr>
              <a:t>Front View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710950" y="2959875"/>
            <a:ext cx="2147399" cy="6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>
                <a:solidFill>
                  <a:srgbClr val="00387E"/>
                </a:solidFill>
              </a:rPr>
              <a:t>Top view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5172525" y="1247800"/>
            <a:ext cx="1139100" cy="54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>
                <a:solidFill>
                  <a:srgbClr val="00387E"/>
                </a:solidFill>
              </a:rPr>
              <a:t>Side view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5121725" y="3032425"/>
            <a:ext cx="1190099" cy="58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>
                <a:solidFill>
                  <a:srgbClr val="00387E"/>
                </a:solidFill>
              </a:rPr>
              <a:t>Gear Train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Technical Design Description</a:t>
            </a: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l="6234" t="34120" r="6695" b="5456"/>
          <a:stretch/>
        </p:blipFill>
        <p:spPr>
          <a:xfrm>
            <a:off x="732700" y="1646800"/>
            <a:ext cx="2633423" cy="11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4">
            <a:alphaModFix/>
          </a:blip>
          <a:srcRect l="30869" r="12321" b="34533"/>
          <a:stretch/>
        </p:blipFill>
        <p:spPr>
          <a:xfrm>
            <a:off x="5513475" y="2921025"/>
            <a:ext cx="2909100" cy="206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5">
            <a:alphaModFix/>
          </a:blip>
          <a:srcRect l="21178" t="19059" r="17700" b="24417"/>
          <a:stretch/>
        </p:blipFill>
        <p:spPr>
          <a:xfrm>
            <a:off x="5898225" y="1200174"/>
            <a:ext cx="2524350" cy="143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 rotWithShape="1">
          <a:blip r:embed="rId6">
            <a:alphaModFix/>
          </a:blip>
          <a:srcRect l="16956" r="12271" b="18427"/>
          <a:stretch/>
        </p:blipFill>
        <p:spPr>
          <a:xfrm>
            <a:off x="827025" y="3388650"/>
            <a:ext cx="2198125" cy="1558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732700" y="1051925"/>
            <a:ext cx="3000000" cy="91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387E"/>
                </a:solidFill>
              </a:rPr>
              <a:t>Front view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1095450" y="2771250"/>
            <a:ext cx="1160700" cy="84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387E"/>
                </a:solidFill>
              </a:rPr>
              <a:t>Top view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5027600" y="1225847"/>
            <a:ext cx="1037400" cy="138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387E"/>
                </a:solidFill>
              </a:rPr>
              <a:t>Side view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4701075" y="3295900"/>
            <a:ext cx="812399" cy="131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387E"/>
                </a:solidFill>
              </a:rPr>
              <a:t>Gear Train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271</Words>
  <Application>Microsoft Macintosh PowerPoint</Application>
  <PresentationFormat>On-screen Show (16:9)</PresentationFormat>
  <Paragraphs>69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wave</vt:lpstr>
      <vt:lpstr>San Fransokyo Industries Security Infiltration Drone Milestone One</vt:lpstr>
      <vt:lpstr>Agenda</vt:lpstr>
      <vt:lpstr>Project Objective</vt:lpstr>
      <vt:lpstr>Project Objective</vt:lpstr>
      <vt:lpstr>Background Information</vt:lpstr>
      <vt:lpstr>Technical Design Description</vt:lpstr>
      <vt:lpstr>Technical Design Description</vt:lpstr>
      <vt:lpstr>Technical Design Description</vt:lpstr>
      <vt:lpstr>Technical Design Description</vt:lpstr>
      <vt:lpstr>Cost Estimate</vt:lpstr>
      <vt:lpstr>Project Schedule</vt:lpstr>
      <vt:lpstr>Summary</vt:lpstr>
      <vt:lpstr>Works Cited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Fransokyo Industries Security Infiltration Drone Milestone One</dc:title>
  <cp:lastModifiedBy>Jason Yao</cp:lastModifiedBy>
  <cp:revision>1</cp:revision>
  <dcterms:modified xsi:type="dcterms:W3CDTF">2015-07-21T06:01:21Z</dcterms:modified>
</cp:coreProperties>
</file>